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854" r:id="rId2"/>
  </p:sldIdLst>
  <p:sldSz cx="6858000" cy="9906000" type="A4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07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  <a:srgbClr val="334E85"/>
    <a:srgbClr val="1F497D"/>
    <a:srgbClr val="B2B2B2"/>
    <a:srgbClr val="C0C0C0"/>
    <a:srgbClr val="DDDDDD"/>
    <a:srgbClr val="003366"/>
    <a:srgbClr val="3A7CCB"/>
    <a:srgbClr val="2C5D98"/>
    <a:srgbClr val="3358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32" autoAdjust="0"/>
    <p:restoredTop sz="82538" autoAdjust="0"/>
  </p:normalViewPr>
  <p:slideViewPr>
    <p:cSldViewPr>
      <p:cViewPr>
        <p:scale>
          <a:sx n="100" d="100"/>
          <a:sy n="100" d="100"/>
        </p:scale>
        <p:origin x="-1877" y="514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144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355" y="-96"/>
      </p:cViewPr>
      <p:guideLst>
        <p:guide orient="horz" pos="3126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l">
              <a:defRPr sz="1200"/>
            </a:lvl1pPr>
          </a:lstStyle>
          <a:p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r">
              <a:defRPr sz="1200"/>
            </a:lvl1pPr>
          </a:lstStyle>
          <a:p>
            <a:fld id="{7852AE4E-6CA3-4001-91F7-E21779294C4C}" type="datetimeFigureOut">
              <a:rPr lang="ko-KR" altLang="en-US" smtClean="0">
                <a:latin typeface="나눔고딕" pitchFamily="50" charset="-127"/>
                <a:ea typeface="나눔고딕" pitchFamily="50" charset="-127"/>
              </a:rPr>
              <a:pPr/>
              <a:t>2019-03-29</a:t>
            </a:fld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l">
              <a:defRPr sz="1200"/>
            </a:lvl1pPr>
          </a:lstStyle>
          <a:p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r">
              <a:defRPr sz="1200"/>
            </a:lvl1pPr>
          </a:lstStyle>
          <a:p>
            <a:fld id="{7106072C-C39D-4083-B6EB-7FED5E13F567}" type="slidenum">
              <a:rPr lang="ko-KR" altLang="en-US" smtClean="0">
                <a:latin typeface="나눔고딕" pitchFamily="50" charset="-127"/>
                <a:ea typeface="나눔고딕" pitchFamily="50" charset="-127"/>
              </a:rPr>
              <a:pPr/>
              <a:t>‹#›</a:t>
            </a:fld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74311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l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r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ED3A1E54-559C-4BFF-8D17-F3F3DECE59C0}" type="datetimeFigureOut">
              <a:rPr lang="ko-KR" altLang="en-US" smtClean="0"/>
              <a:pPr/>
              <a:t>2019-03-29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09788" y="744538"/>
            <a:ext cx="25781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92" tIns="46047" rIns="92092" bIns="46047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2092" tIns="46047" rIns="92092" bIns="46047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l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r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907BEFF2-70F7-48B5-AFC2-34B09A559829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549112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msk\Desktop\body_swoop.png"/>
          <p:cNvPicPr>
            <a:picLocks noChangeAspect="1" noChangeArrowheads="1"/>
          </p:cNvPicPr>
          <p:nvPr userDrawn="1"/>
        </p:nvPicPr>
        <p:blipFill>
          <a:blip r:embed="rId2" cstate="print">
            <a:lum/>
          </a:blip>
          <a:srcRect/>
          <a:stretch>
            <a:fillRect/>
          </a:stretch>
        </p:blipFill>
        <p:spPr bwMode="auto">
          <a:xfrm>
            <a:off x="9145" y="-18113"/>
            <a:ext cx="6854571" cy="1485900"/>
          </a:xfrm>
          <a:prstGeom prst="rect">
            <a:avLst/>
          </a:prstGeom>
          <a:noFill/>
        </p:spPr>
      </p:pic>
      <p:sp>
        <p:nvSpPr>
          <p:cNvPr id="7" name="직사각형 6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모서리가 둥근 직사각형 3"/>
          <p:cNvSpPr/>
          <p:nvPr userDrawn="1"/>
        </p:nvSpPr>
        <p:spPr>
          <a:xfrm>
            <a:off x="566682" y="2560735"/>
            <a:ext cx="7290810" cy="4912545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8" name="텍스트 개체 틀 7"/>
          <p:cNvSpPr>
            <a:spLocks noGrp="1"/>
          </p:cNvSpPr>
          <p:nvPr>
            <p:ph type="body" sz="quarter" idx="11" hasCustomPrompt="1"/>
          </p:nvPr>
        </p:nvSpPr>
        <p:spPr>
          <a:xfrm>
            <a:off x="890662" y="3288816"/>
            <a:ext cx="4050506" cy="488944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buAutoNum type="arabicPeriod"/>
              <a:defRPr sz="3200" baseline="0">
                <a:latin typeface="나눔고딕" pitchFamily="50" charset="-127"/>
                <a:ea typeface="나눔고딕" pitchFamily="50" charset="-127"/>
              </a:defRPr>
            </a:lvl1pPr>
          </a:lstStyle>
          <a:p>
            <a:pPr marL="457200" indent="-457200">
              <a:lnSpc>
                <a:spcPct val="200000"/>
              </a:lnSpc>
            </a:pPr>
            <a:r>
              <a:rPr lang="en-US" altLang="ko-K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견고딕" pitchFamily="18" charset="-127"/>
                <a:ea typeface="HY견고딕" pitchFamily="18" charset="-127"/>
              </a:rPr>
              <a:t>Index 1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573016" y="1550819"/>
            <a:ext cx="25108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4800" b="1" cap="none" spc="0" dirty="0" smtClean="0">
                <a:ln w="38100">
                  <a:solidFill>
                    <a:srgbClr val="376092"/>
                  </a:solidFill>
                  <a:prstDash val="solid"/>
                </a:ln>
                <a:solidFill>
                  <a:schemeClr val="bg1">
                    <a:lumMod val="8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INDEX</a:t>
            </a:r>
            <a:endParaRPr lang="ko-KR" altLang="en-US" sz="4800" b="1" cap="none" spc="0" dirty="0">
              <a:ln w="38100">
                <a:solidFill>
                  <a:srgbClr val="376092"/>
                </a:solidFill>
                <a:prstDash val="solid"/>
              </a:ln>
              <a:solidFill>
                <a:schemeClr val="bg1">
                  <a:lumMod val="8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6" name="직사각형 5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5"/>
          <p:cNvSpPr>
            <a:spLocks noGrp="1"/>
          </p:cNvSpPr>
          <p:nvPr>
            <p:ph type="title"/>
          </p:nvPr>
        </p:nvSpPr>
        <p:spPr>
          <a:xfrm>
            <a:off x="3320988" y="4120909"/>
            <a:ext cx="3537012" cy="728081"/>
          </a:xfrm>
          <a:prstGeom prst="rect">
            <a:avLst/>
          </a:prstGeom>
        </p:spPr>
        <p:txBody>
          <a:bodyPr anchor="ctr"/>
          <a:lstStyle>
            <a:lvl1pPr algn="l">
              <a:defRPr kumimoji="1" lang="ko-KR" altLang="en-US" sz="2400" kern="0" dirty="0" smtClean="0">
                <a:solidFill>
                  <a:schemeClr val="tx1"/>
                </a:solidFill>
                <a:latin typeface="나눔고딕" pitchFamily="50" charset="-127"/>
                <a:ea typeface="나눔고딕" pitchFamily="50" charset="-127"/>
                <a:cs typeface="+mj-cs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grpSp>
        <p:nvGrpSpPr>
          <p:cNvPr id="17" name="그룹 16"/>
          <p:cNvGrpSpPr/>
          <p:nvPr userDrawn="1"/>
        </p:nvGrpSpPr>
        <p:grpSpPr>
          <a:xfrm>
            <a:off x="3320988" y="4953000"/>
            <a:ext cx="3537012" cy="0"/>
            <a:chOff x="4427984" y="3429000"/>
            <a:chExt cx="4716016" cy="0"/>
          </a:xfrm>
        </p:grpSpPr>
        <p:cxnSp>
          <p:nvCxnSpPr>
            <p:cNvPr id="5" name="직선 연결선 4"/>
            <p:cNvCxnSpPr/>
            <p:nvPr userDrawn="1"/>
          </p:nvCxnSpPr>
          <p:spPr>
            <a:xfrm>
              <a:off x="4716016" y="3429000"/>
              <a:ext cx="4427984" cy="0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직선 연결선 14"/>
            <p:cNvCxnSpPr/>
            <p:nvPr userDrawn="1"/>
          </p:nvCxnSpPr>
          <p:spPr>
            <a:xfrm>
              <a:off x="4427984" y="3429000"/>
              <a:ext cx="323528" cy="0"/>
            </a:xfrm>
            <a:prstGeom prst="line">
              <a:avLst/>
            </a:prstGeom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직사각형 6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cxnSp>
        <p:nvCxnSpPr>
          <p:cNvPr id="4" name="직선 연결선 3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텍스트 개체 틀 5"/>
          <p:cNvSpPr>
            <a:spLocks noGrp="1"/>
          </p:cNvSpPr>
          <p:nvPr>
            <p:ph type="body" sz="quarter" idx="11" hasCustomPrompt="1"/>
          </p:nvPr>
        </p:nvSpPr>
        <p:spPr>
          <a:xfrm>
            <a:off x="3798010" y="448659"/>
            <a:ext cx="3024225" cy="687917"/>
          </a:xfrm>
          <a:prstGeom prst="rect">
            <a:avLst/>
          </a:prstGeom>
        </p:spPr>
        <p:txBody>
          <a:bodyPr anchor="ctr"/>
          <a:lstStyle>
            <a:lvl1pPr algn="l">
              <a:buNone/>
              <a:defRPr sz="1600" b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pPr lvl="0"/>
            <a:r>
              <a:rPr lang="ko-KR" altLang="en-US" dirty="0" smtClean="0"/>
              <a:t>프레젠테이션 소제목</a:t>
            </a:r>
            <a:endParaRPr lang="ko-KR" altLang="en-US" dirty="0"/>
          </a:p>
        </p:txBody>
      </p:sp>
      <p:sp>
        <p:nvSpPr>
          <p:cNvPr id="2" name="직사각형 1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" name="직사각형 4"/>
          <p:cNvSpPr/>
          <p:nvPr userDrawn="1"/>
        </p:nvSpPr>
        <p:spPr>
          <a:xfrm>
            <a:off x="940541" y="755672"/>
            <a:ext cx="359811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2468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23"/>
          <p:cNvSpPr>
            <a:spLocks noChangeArrowheads="1"/>
          </p:cNvSpPr>
          <p:nvPr userDrawn="1"/>
        </p:nvSpPr>
        <p:spPr bwMode="auto">
          <a:xfrm>
            <a:off x="733336" y="1640632"/>
            <a:ext cx="2808287" cy="2108465"/>
          </a:xfrm>
          <a:prstGeom prst="roundRect">
            <a:avLst>
              <a:gd name="adj" fmla="val 3023"/>
            </a:avLst>
          </a:prstGeom>
          <a:solidFill>
            <a:srgbClr val="FFFFFF"/>
          </a:solidFill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 fontAlgn="auto">
              <a:spcBef>
                <a:spcPct val="30000"/>
              </a:spcBef>
              <a:spcAft>
                <a:spcPts val="0"/>
              </a:spcAft>
              <a:buClr>
                <a:srgbClr val="006666"/>
              </a:buClr>
              <a:buFontTx/>
              <a:buChar char="•"/>
              <a:defRPr/>
            </a:pPr>
            <a:endParaRPr kumimoji="0" lang="ko-KR" altLang="ko-KR" sz="1200" dirty="0">
              <a:ln w="3175">
                <a:solidFill>
                  <a:schemeClr val="tx1"/>
                </a:solidFill>
                <a:prstDash val="sysDot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0" name="Text Box 24"/>
          <p:cNvSpPr txBox="1">
            <a:spLocks noChangeArrowheads="1"/>
          </p:cNvSpPr>
          <p:nvPr userDrawn="1"/>
        </p:nvSpPr>
        <p:spPr bwMode="auto">
          <a:xfrm>
            <a:off x="3690966" y="2037740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AutoShape 11"/>
          <p:cNvSpPr>
            <a:spLocks noChangeArrowheads="1"/>
          </p:cNvSpPr>
          <p:nvPr userDrawn="1"/>
        </p:nvSpPr>
        <p:spPr bwMode="auto">
          <a:xfrm>
            <a:off x="714356" y="3872880"/>
            <a:ext cx="5762648" cy="5587633"/>
          </a:xfrm>
          <a:prstGeom prst="roundRect">
            <a:avLst>
              <a:gd name="adj" fmla="val 1653"/>
            </a:avLst>
          </a:prstGeom>
          <a:noFill/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>
              <a:spcBef>
                <a:spcPct val="30000"/>
              </a:spcBef>
              <a:buClr>
                <a:srgbClr val="006666"/>
              </a:buClr>
              <a:buFontTx/>
              <a:buChar char="•"/>
              <a:defRPr/>
            </a:pPr>
            <a:endParaRPr lang="ko-KR" altLang="ko-KR" sz="1200" dirty="0">
              <a:ln w="3175">
                <a:solidFill>
                  <a:prstClr val="black"/>
                </a:solidFill>
                <a:prstDash val="sysDot"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3" name="Text Box 24"/>
          <p:cNvSpPr txBox="1">
            <a:spLocks noChangeArrowheads="1"/>
          </p:cNvSpPr>
          <p:nvPr userDrawn="1"/>
        </p:nvSpPr>
        <p:spPr bwMode="auto">
          <a:xfrm>
            <a:off x="3690966" y="1650792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Rectangle 31"/>
          <p:cNvSpPr>
            <a:spLocks noChangeArrowheads="1"/>
          </p:cNvSpPr>
          <p:nvPr userDrawn="1"/>
        </p:nvSpPr>
        <p:spPr bwMode="auto">
          <a:xfrm>
            <a:off x="758582" y="1224823"/>
            <a:ext cx="84157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buClr>
                <a:schemeClr val="tx1"/>
              </a:buClr>
              <a:buSzPct val="80000"/>
            </a:pPr>
            <a:r>
              <a:rPr lang="ko-KR" altLang="en-US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장비사양서</a:t>
            </a:r>
            <a:endParaRPr lang="en-US" altLang="ko-KR" sz="1400" b="1" dirty="0" smtClean="0">
              <a:solidFill>
                <a:srgbClr val="0033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65370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23"/>
          <p:cNvSpPr>
            <a:spLocks noChangeArrowheads="1"/>
          </p:cNvSpPr>
          <p:nvPr userDrawn="1"/>
        </p:nvSpPr>
        <p:spPr bwMode="auto">
          <a:xfrm>
            <a:off x="733336" y="1640632"/>
            <a:ext cx="2808287" cy="2108465"/>
          </a:xfrm>
          <a:prstGeom prst="roundRect">
            <a:avLst>
              <a:gd name="adj" fmla="val 3023"/>
            </a:avLst>
          </a:prstGeom>
          <a:solidFill>
            <a:srgbClr val="FFFFFF"/>
          </a:solidFill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 fontAlgn="auto">
              <a:spcBef>
                <a:spcPct val="30000"/>
              </a:spcBef>
              <a:spcAft>
                <a:spcPts val="0"/>
              </a:spcAft>
              <a:buClr>
                <a:srgbClr val="006666"/>
              </a:buClr>
              <a:buFontTx/>
              <a:buChar char="•"/>
              <a:defRPr/>
            </a:pPr>
            <a:endParaRPr kumimoji="0" lang="ko-KR" altLang="ko-KR" sz="1200" dirty="0">
              <a:ln w="3175">
                <a:solidFill>
                  <a:schemeClr val="tx1"/>
                </a:solidFill>
                <a:prstDash val="sysDot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0" name="Text Box 24"/>
          <p:cNvSpPr txBox="1">
            <a:spLocks noChangeArrowheads="1"/>
          </p:cNvSpPr>
          <p:nvPr userDrawn="1"/>
        </p:nvSpPr>
        <p:spPr bwMode="auto">
          <a:xfrm>
            <a:off x="3690966" y="2037740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AutoShape 11"/>
          <p:cNvSpPr>
            <a:spLocks noChangeArrowheads="1"/>
          </p:cNvSpPr>
          <p:nvPr userDrawn="1"/>
        </p:nvSpPr>
        <p:spPr bwMode="auto">
          <a:xfrm>
            <a:off x="714356" y="3872880"/>
            <a:ext cx="5762648" cy="5587633"/>
          </a:xfrm>
          <a:prstGeom prst="roundRect">
            <a:avLst>
              <a:gd name="adj" fmla="val 1653"/>
            </a:avLst>
          </a:prstGeom>
          <a:noFill/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>
              <a:spcBef>
                <a:spcPct val="30000"/>
              </a:spcBef>
              <a:buClr>
                <a:srgbClr val="006666"/>
              </a:buClr>
              <a:buFontTx/>
              <a:buChar char="•"/>
              <a:defRPr/>
            </a:pPr>
            <a:endParaRPr lang="ko-KR" altLang="ko-KR" sz="1200" dirty="0">
              <a:ln w="3175">
                <a:solidFill>
                  <a:prstClr val="black"/>
                </a:solidFill>
                <a:prstDash val="sysDot"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3" name="Text Box 24"/>
          <p:cNvSpPr txBox="1">
            <a:spLocks noChangeArrowheads="1"/>
          </p:cNvSpPr>
          <p:nvPr userDrawn="1"/>
        </p:nvSpPr>
        <p:spPr bwMode="auto">
          <a:xfrm>
            <a:off x="3690966" y="1650792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Rectangle 31"/>
          <p:cNvSpPr>
            <a:spLocks noChangeArrowheads="1"/>
          </p:cNvSpPr>
          <p:nvPr userDrawn="1"/>
        </p:nvSpPr>
        <p:spPr bwMode="auto">
          <a:xfrm>
            <a:off x="758582" y="1224823"/>
            <a:ext cx="129041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buClr>
                <a:schemeClr val="tx1"/>
              </a:buClr>
              <a:buSzPct val="80000"/>
            </a:pPr>
            <a:r>
              <a:rPr lang="en-US" altLang="ko-KR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4_5. </a:t>
            </a:r>
            <a:r>
              <a:rPr lang="ko-KR" altLang="en-US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장비사양서</a:t>
            </a:r>
            <a:endParaRPr lang="en-US" altLang="ko-KR" sz="1400" b="1" dirty="0" smtClean="0">
              <a:solidFill>
                <a:srgbClr val="003366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5" name="Rectangle 141"/>
          <p:cNvSpPr>
            <a:spLocks noChangeArrowheads="1"/>
          </p:cNvSpPr>
          <p:nvPr userDrawn="1"/>
        </p:nvSpPr>
        <p:spPr bwMode="auto">
          <a:xfrm>
            <a:off x="1539552" y="560512"/>
            <a:ext cx="68580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altLang="ko-KR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나눔고딕" pitchFamily="50" charset="-127"/>
                <a:ea typeface="나눔고딕" pitchFamily="50" charset="-127"/>
              </a:rPr>
              <a:t>4. </a:t>
            </a:r>
            <a:r>
              <a:rPr lang="ko-KR" altLang="en-US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나눔고딕" pitchFamily="50" charset="-127"/>
                <a:ea typeface="나눔고딕" pitchFamily="50" charset="-127"/>
              </a:rPr>
              <a:t>영상시스템 제안</a:t>
            </a:r>
            <a:endParaRPr lang="ko-KR" altLang="en-US" sz="2400" b="1" dirty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03624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0" y="9529509"/>
            <a:ext cx="6858000" cy="37649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6" name="슬라이드 번호 개체 틀 37"/>
          <p:cNvSpPr>
            <a:spLocks noGrp="1"/>
          </p:cNvSpPr>
          <p:nvPr>
            <p:ph type="sldNum" sz="quarter" idx="4"/>
          </p:nvPr>
        </p:nvSpPr>
        <p:spPr>
          <a:xfrm>
            <a:off x="2631554" y="9503507"/>
            <a:ext cx="1733550" cy="4024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FFFFFF"/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-36576" y="9554680"/>
            <a:ext cx="144302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chemeClr val="bg1"/>
                </a:solidFill>
                <a:latin typeface="나눔고딕" pitchFamily="50" charset="-127"/>
                <a:ea typeface="나눔고딕" pitchFamily="50" charset="-127"/>
              </a:rPr>
              <a:t>http://insahara.tistory.com</a:t>
            </a:r>
            <a:endParaRPr lang="ko-KR" altLang="en-US" sz="800" dirty="0">
              <a:solidFill>
                <a:schemeClr val="bg1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2050" name="Picture 2" descr="D:\그래픽작업\가로배너 헵시바9-1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1288" y="9576221"/>
            <a:ext cx="720080" cy="273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7" r:id="rId6"/>
    <p:sldLayoutId id="2147483658" r:id="rId7"/>
    <p:sldLayoutId id="2147483659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표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8140313"/>
              </p:ext>
            </p:extLst>
          </p:nvPr>
        </p:nvGraphicFramePr>
        <p:xfrm>
          <a:off x="1124744" y="4016896"/>
          <a:ext cx="5040560" cy="4970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2520280"/>
              </a:tblGrid>
              <a:tr h="29958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 SPECIFICATION</a:t>
                      </a:r>
                    </a:p>
                  </a:txBody>
                  <a:tcPr marL="71190" marR="71190" marT="35594" marB="35594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348487">
                <a:tc>
                  <a:txBody>
                    <a:bodyPr/>
                    <a:lstStyle/>
                    <a:p>
                      <a:pPr marL="0" algn="ctr" defTabSz="914400" rtl="0" eaLnBrk="1" fontAlgn="t" latinLnBrk="1" hangingPunct="1"/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NUMBER</a:t>
                      </a:r>
                      <a:r>
                        <a:rPr lang="en-US" sz="10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 OF CHANNELS</a:t>
                      </a:r>
                      <a:endParaRPr lang="en-US" sz="10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1" hangingPunct="1"/>
                      <a:r>
                        <a:rPr lang="en-US" altLang="ko-KR" sz="10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4</a:t>
                      </a:r>
                    </a:p>
                  </a:txBody>
                  <a:tcPr marL="76200" marR="76200" marT="38100" marB="38100" anchor="ctr"/>
                </a:tc>
              </a:tr>
              <a:tr h="316861">
                <a:tc>
                  <a:txBody>
                    <a:bodyPr/>
                    <a:lstStyle/>
                    <a:p>
                      <a:pPr marL="0" algn="ctr" defTabSz="914400" rtl="0" eaLnBrk="1" fontAlgn="t" latinLnBrk="1" hangingPunct="1"/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OUTPUT POWER(PER</a:t>
                      </a:r>
                      <a:r>
                        <a:rPr lang="en-US" sz="10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 CHANNEL)</a:t>
                      </a:r>
                      <a:endParaRPr lang="en-US" sz="10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1" hangingPunct="1"/>
                      <a:r>
                        <a:rPr lang="fr-FR" sz="9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Single channel mode: 1250 W @ 4 </a:t>
                      </a:r>
                      <a:r>
                        <a:rPr lang="el-GR" sz="9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Ω,  </a:t>
                      </a:r>
                      <a:endParaRPr lang="en-US" sz="900" b="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  <a:p>
                      <a:pPr marL="0" algn="ctr" defTabSz="914400" rtl="0" eaLnBrk="1" fontAlgn="t" latinLnBrk="1" hangingPunct="1"/>
                      <a:r>
                        <a:rPr lang="el-GR" sz="9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750 </a:t>
                      </a:r>
                      <a:r>
                        <a:rPr lang="fr-FR" sz="9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W @ 8 </a:t>
                      </a:r>
                      <a:r>
                        <a:rPr lang="el-GR" sz="9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Ω</a:t>
                      </a:r>
                    </a:p>
                    <a:p>
                      <a:pPr marL="0" algn="ctr" defTabSz="914400" rtl="0" eaLnBrk="1" fontAlgn="t" latinLnBrk="1" hangingPunct="1"/>
                      <a:r>
                        <a:rPr lang="fr-FR" sz="9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Bridge mode: 2500 W @ 8 </a:t>
                      </a:r>
                      <a:r>
                        <a:rPr lang="el-GR" sz="9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Ω</a:t>
                      </a:r>
                    </a:p>
                    <a:p>
                      <a:pPr marL="0" algn="ctr" defTabSz="914400" rtl="0" eaLnBrk="1" fontAlgn="t" latinLnBrk="1" hangingPunct="1"/>
                      <a:r>
                        <a:rPr lang="fr-FR" sz="9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Distributed line*: 1000 W @ 70 V, </a:t>
                      </a:r>
                    </a:p>
                    <a:p>
                      <a:pPr marL="0" algn="ctr" defTabSz="914400" rtl="0" eaLnBrk="1" fontAlgn="t" latinLnBrk="1" hangingPunct="1"/>
                      <a:r>
                        <a:rPr lang="fr-FR" sz="9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1250 W @ 100 V</a:t>
                      </a:r>
                      <a:endParaRPr lang="en-US" sz="900" b="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/>
                </a:tc>
              </a:tr>
              <a:tr h="0"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</a:pPr>
                      <a:r>
                        <a:rPr lang="en-US" altLang="ko-KR" sz="1000" b="0" i="0" dirty="0" smtClean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</a:rPr>
                        <a:t>GAIN</a:t>
                      </a:r>
                      <a:endParaRPr lang="en-US" altLang="ko-KR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fontAlgn="t" latinLnBrk="1" hangingPunct="1">
                        <a:lnSpc>
                          <a:spcPct val="150000"/>
                        </a:lnSpc>
                      </a:pP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32 </a:t>
                      </a: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dB, 30 dB, 28 dB, 26 dB, 24 dB, 22 dB, 20 dB, 18 dB, 14 dB, 4 dB, -∞, </a:t>
                      </a:r>
                      <a:endParaRPr lang="en-US" sz="1000" b="0" i="0" kern="120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  <a:p>
                      <a:pPr marL="0" lvl="0" algn="ctr" defTabSz="914400" rtl="0" eaLnBrk="1" fontAlgn="t" latinLnBrk="1" hangingPunct="1">
                        <a:lnSpc>
                          <a:spcPct val="150000"/>
                        </a:lnSpc>
                      </a:pP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user </a:t>
                      </a: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selectable</a:t>
                      </a:r>
                    </a:p>
                  </a:txBody>
                  <a:tcPr marL="76200" marR="76200" marT="38100" marB="38100"/>
                </a:tc>
              </a:tr>
              <a:tr h="1291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FREQUENCY</a:t>
                      </a:r>
                      <a:r>
                        <a:rPr lang="en-US" altLang="ko-KR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 RESPONSE</a:t>
                      </a:r>
                      <a:endParaRPr lang="en-US" altLang="ko-KR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pl-PL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나눔바른고딕" panose="020B0600000101010101" charset="-127"/>
                          <a:cs typeface="+mn-cs"/>
                        </a:rPr>
                        <a:t>20 Hz – 20 kHz (±0.5 dB) @ 1 W, 8 Ω</a:t>
                      </a:r>
                      <a:endParaRPr lang="ko-KR" altLang="en-US" sz="10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7504" marR="77504" marT="38752" marB="38752" anchor="ctr"/>
                </a:tc>
              </a:tr>
              <a:tr h="23639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S/N RATIO</a:t>
                      </a:r>
                      <a:endParaRPr lang="en-US" altLang="ko-KR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&gt; 110 dB (20 Hz – 20 kHz, A-weighted)</a:t>
                      </a:r>
                      <a:endParaRPr lang="ko-KR" altLang="en-US" sz="1000" b="0" i="0" dirty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</a:tr>
              <a:tr h="16756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CROSS</a:t>
                      </a:r>
                      <a:r>
                        <a:rPr lang="en-US" altLang="ko-KR" sz="1000" b="0" kern="1200" baseline="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TALK SEPARATION</a:t>
                      </a:r>
                      <a:endParaRPr lang="ko-KR" altLang="en-US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&gt; 70 dB @ 1kHz</a:t>
                      </a:r>
                      <a:endParaRPr lang="ko-KR" altLang="en-US" sz="9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7504" marR="77504" marT="38752" marB="38752" anchor="ctr"/>
                </a:tc>
              </a:tr>
              <a:tr h="1307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INPUT IMPEDANCE</a:t>
                      </a:r>
                      <a:endParaRPr lang="ko-KR" altLang="en-US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10 k</a:t>
                      </a:r>
                      <a:r>
                        <a:rPr lang="el-GR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Ω </a:t>
                      </a: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balanced</a:t>
                      </a:r>
                      <a:endParaRPr lang="ko-KR" altLang="en-US" sz="1000" b="0" i="0" dirty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</a:tr>
              <a:tr h="40622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u="none" strike="noStrike" kern="1200" baseline="0" dirty="0" smtClean="0">
                          <a:latin typeface="+mj-lt"/>
                          <a:ea typeface="나눔바른고딕" panose="020B0600000101010101" charset="-127"/>
                        </a:rPr>
                        <a:t>SLEW RATE</a:t>
                      </a:r>
                      <a:endParaRPr lang="ko-KR" altLang="en-US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fontAlgn="t" latinLnBrk="1" hangingPunct="1">
                        <a:lnSpc>
                          <a:spcPct val="150000"/>
                        </a:lnSpc>
                      </a:pP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50 V/</a:t>
                      </a:r>
                      <a:r>
                        <a:rPr lang="el-G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μ</a:t>
                      </a: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s @ 8 </a:t>
                      </a:r>
                      <a:r>
                        <a:rPr lang="el-G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Ω, </a:t>
                      </a: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input filter bypassed</a:t>
                      </a:r>
                      <a:endParaRPr lang="en-US" sz="10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 anchor="ctr"/>
                </a:tc>
              </a:tr>
              <a:tr h="40622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dirty="0" smtClean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</a:rPr>
                        <a:t>WEIGHT</a:t>
                      </a:r>
                      <a:endParaRPr lang="ko-KR" altLang="en-US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fontAlgn="t" latinLnBrk="1" hangingPunct="1">
                        <a:lnSpc>
                          <a:spcPct val="150000"/>
                        </a:lnSpc>
                      </a:pP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7.4kg – 16.3Ib</a:t>
                      </a:r>
                      <a:endParaRPr lang="en-US" sz="10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 anchor="ctr"/>
                </a:tc>
              </a:tr>
              <a:tr h="40622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dirty="0" smtClean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</a:rPr>
                        <a:t>DIMENTION</a:t>
                      </a:r>
                      <a:endParaRPr lang="ko-KR" altLang="en-US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fontAlgn="t" latinLnBrk="1" hangingPunct="1">
                        <a:lnSpc>
                          <a:spcPct val="150000"/>
                        </a:lnSpc>
                      </a:pP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Height : 45 mm – 1 3/4″</a:t>
                      </a:r>
                    </a:p>
                    <a:p>
                      <a:pPr marL="0" lvl="0" algn="ctr" defTabSz="914400" rtl="0" eaLnBrk="1" fontAlgn="t" latinLnBrk="1" hangingPunct="1">
                        <a:lnSpc>
                          <a:spcPct val="150000"/>
                        </a:lnSpc>
                      </a:pP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Width</a:t>
                      </a:r>
                      <a:r>
                        <a:rPr lang="en-US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 : 483 mm – 19″</a:t>
                      </a:r>
                    </a:p>
                    <a:p>
                      <a:pPr marL="0" lvl="0" algn="ctr" defTabSz="914400" rtl="0" eaLnBrk="1" fontAlgn="t" latinLnBrk="1" hangingPunct="1">
                        <a:lnSpc>
                          <a:spcPct val="150000"/>
                        </a:lnSpc>
                      </a:pPr>
                      <a:r>
                        <a:rPr lang="en-US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Depth : 358 mm – 14 1/8″</a:t>
                      </a:r>
                      <a:endParaRPr lang="en-US" sz="1000" b="0" i="0" kern="120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762396" y="1682443"/>
            <a:ext cx="2571750" cy="24622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POWER AMPLIFIER</a:t>
            </a:r>
            <a:endParaRPr lang="ko-KR" altLang="en-US" sz="1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62396" y="2072680"/>
            <a:ext cx="2571750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M 5000-4 </a:t>
            </a: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(Outline)</a:t>
            </a:r>
            <a:endParaRPr lang="ko-KR" altLang="en-US" sz="1000" b="1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  <a:p>
            <a:pPr algn="r">
              <a:defRPr/>
            </a:pPr>
            <a:endParaRPr lang="ko-KR" altLang="en-US" sz="1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8" name="슬라이드 번호 개체 틀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855E55-0B18-4AFD-B398-13DB233AF57F}" type="slidenum">
              <a:rPr lang="ko-KR" altLang="en-US" smtClean="0"/>
              <a:pPr/>
              <a:t>1</a:t>
            </a:fld>
            <a:endParaRPr lang="ko-KR" altLang="en-US" dirty="0"/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471488" y="5312460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ko-KR" altLang="ko-KR" dirty="0" smtClean="0">
                <a:solidFill>
                  <a:prstClr val="black"/>
                </a:solidFill>
                <a:latin typeface="나눔고딕" pitchFamily="50" charset="-127"/>
                <a:ea typeface="나눔고딕" pitchFamily="50" charset="-127"/>
              </a:rPr>
              <a:t/>
            </a:r>
            <a:br>
              <a:rPr lang="ko-KR" altLang="ko-KR" dirty="0" smtClean="0">
                <a:solidFill>
                  <a:prstClr val="black"/>
                </a:solidFill>
                <a:latin typeface="나눔고딕" pitchFamily="50" charset="-127"/>
                <a:ea typeface="나눔고딕" pitchFamily="50" charset="-127"/>
              </a:rPr>
            </a:br>
            <a:endParaRPr lang="ko-KR" altLang="ko-KR" dirty="0" smtClean="0">
              <a:solidFill>
                <a:prstClr val="black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3717032" y="2504728"/>
            <a:ext cx="34544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최대 </a:t>
            </a:r>
            <a:r>
              <a:rPr lang="en-US" altLang="ko-KR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5000W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를 제공하는 </a:t>
            </a:r>
            <a:r>
              <a:rPr lang="en-US" altLang="ko-KR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1U 4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채널 앰프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altLang="ko-KR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1/2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와 </a:t>
            </a:r>
            <a:r>
              <a:rPr lang="en-US" altLang="ko-KR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3/4 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사이에 브리지 모드 작동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altLang="ko-KR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4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옴에 최적화 됨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변압기 없이 직접 </a:t>
            </a:r>
            <a:r>
              <a:rPr lang="en-US" altLang="ko-KR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100V 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구동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800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720" y="1982670"/>
            <a:ext cx="2464274" cy="1386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143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10609</TotalTime>
  <Words>184</Words>
  <Application>Microsoft Office PowerPoint</Application>
  <PresentationFormat>A4 용지(210x297mm)</PresentationFormat>
  <Paragraphs>36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msk</dc:creator>
  <cp:lastModifiedBy>Windows 사용자</cp:lastModifiedBy>
  <cp:revision>1792</cp:revision>
  <cp:lastPrinted>2019-03-14T04:19:41Z</cp:lastPrinted>
  <dcterms:created xsi:type="dcterms:W3CDTF">2010-09-25T05:23:44Z</dcterms:created>
  <dcterms:modified xsi:type="dcterms:W3CDTF">2019-03-29T08:17:04Z</dcterms:modified>
</cp:coreProperties>
</file>